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4" r:id="rId3"/>
    <p:sldId id="258" r:id="rId4"/>
    <p:sldId id="269" r:id="rId5"/>
    <p:sldId id="271" r:id="rId6"/>
    <p:sldId id="279" r:id="rId7"/>
    <p:sldId id="280" r:id="rId8"/>
    <p:sldId id="281" r:id="rId9"/>
    <p:sldId id="282" r:id="rId10"/>
    <p:sldId id="268" r:id="rId11"/>
    <p:sldId id="262" r:id="rId12"/>
    <p:sldId id="263" r:id="rId13"/>
    <p:sldId id="295" r:id="rId14"/>
    <p:sldId id="296" r:id="rId15"/>
    <p:sldId id="297" r:id="rId16"/>
    <p:sldId id="293" r:id="rId17"/>
    <p:sldId id="264" r:id="rId18"/>
    <p:sldId id="265" r:id="rId1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>
        <p:scale>
          <a:sx n="90" d="100"/>
          <a:sy n="90" d="100"/>
        </p:scale>
        <p:origin x="428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崇名" userId="3844c2afb1d6ee56" providerId="LiveId" clId="{72DC4F7D-1F6A-4781-8C24-DC51AA6663AB}"/>
    <pc:docChg chg="addSld modSld">
      <pc:chgData name="崇名" userId="3844c2afb1d6ee56" providerId="LiveId" clId="{72DC4F7D-1F6A-4781-8C24-DC51AA6663AB}" dt="2020-10-06T21:29:31.519" v="1" actId="20577"/>
      <pc:docMkLst>
        <pc:docMk/>
      </pc:docMkLst>
      <pc:sldChg chg="modSp add mod">
        <pc:chgData name="崇名" userId="3844c2afb1d6ee56" providerId="LiveId" clId="{72DC4F7D-1F6A-4781-8C24-DC51AA6663AB}" dt="2020-10-06T21:29:31.519" v="1" actId="20577"/>
        <pc:sldMkLst>
          <pc:docMk/>
          <pc:sldMk cId="2294842516" sldId="286"/>
        </pc:sldMkLst>
        <pc:spChg chg="mod">
          <ac:chgData name="崇名" userId="3844c2afb1d6ee56" providerId="LiveId" clId="{72DC4F7D-1F6A-4781-8C24-DC51AA6663AB}" dt="2020-10-06T21:29:31.519" v="1" actId="20577"/>
          <ac:spMkLst>
            <pc:docMk/>
            <pc:sldMk cId="2294842516" sldId="286"/>
            <ac:spMk id="9" creationId="{AFED1AD7-41A1-4CDA-9EC2-41E608F30B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45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50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602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40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78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cs.toronto.edu/~kriz/cifa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Lydia: lydia2200284@gmail.com</a:t>
            </a: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10:00~12:00, Wed.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xmlns="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239347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Q: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1800" dirty="0">
                <a:latin typeface="Arial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2) Draw a 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“</a:t>
            </a:r>
            <a:r>
              <a:rPr lang="en-US" altLang="zh-TW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tetrahedron</a:t>
            </a:r>
            <a:r>
              <a:rPr lang="en-US" sz="1800" dirty="0">
                <a:solidFill>
                  <a:srgbClr val="FF0000"/>
                </a:solidFill>
                <a:latin typeface="+mn-lt"/>
                <a:ea typeface="Arial"/>
                <a:cs typeface="Arial"/>
                <a:sym typeface="Arial"/>
              </a:rPr>
              <a:t>”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3) C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lick the button to show the tetrahedron on the picture. Show each            picture 0.5 seconds (total 5 images)</a:t>
            </a:r>
          </a:p>
          <a:p>
            <a:pPr lvl="1" indent="-357188"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/>
              <a:t>                                                    p.405~412 Projection                                               </a:t>
            </a:r>
          </a:p>
          <a:p>
            <a:pPr indent="-171450">
              <a:lnSpc>
                <a:spcPct val="100000"/>
              </a:lnSpc>
            </a:pPr>
            <a:endParaRPr lang="en-US" altLang="zh-TW" sz="18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/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xmlns="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1" y="39267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Oran)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xmlns="" id="{0951BC28-BE9F-4FE4-8A46-7D7C4B63E0FB}"/>
              </a:ext>
            </a:extLst>
          </p:cNvPr>
          <p:cNvGrpSpPr/>
          <p:nvPr/>
        </p:nvGrpSpPr>
        <p:grpSpPr>
          <a:xfrm>
            <a:off x="6033938" y="3391066"/>
            <a:ext cx="3490552" cy="2597395"/>
            <a:chOff x="6210877" y="3341675"/>
            <a:chExt cx="3490552" cy="2597395"/>
          </a:xfrm>
        </p:grpSpPr>
        <p:sp>
          <p:nvSpPr>
            <p:cNvPr id="37" name="Shape 161">
              <a:extLst>
                <a:ext uri="{FF2B5EF4-FFF2-40B4-BE49-F238E27FC236}">
                  <a16:creationId xmlns:a16="http://schemas.microsoft.com/office/drawing/2014/main" xmlns="" id="{6842A48F-4FEE-4D98-857D-D3646D92C292}"/>
                </a:ext>
              </a:extLst>
            </p:cNvPr>
            <p:cNvSpPr txBox="1"/>
            <p:nvPr/>
          </p:nvSpPr>
          <p:spPr>
            <a:xfrm>
              <a:off x="6210877" y="3341675"/>
              <a:ext cx="3490552" cy="8462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171450" marR="0" lvl="0" indent="-1238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Char char="•"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3D Object coordinates: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Vertex   (3, 3, -3)</a:t>
              </a:r>
            </a:p>
            <a:p>
              <a:pPr marL="0" marR="0" lvl="0" indent="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Corners(1, 1, 0)(3, 5, 0)(5, 1, 0)</a:t>
              </a: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xmlns="" id="{B88695A9-3B23-4D73-A444-87987E5FC9CB}"/>
                </a:ext>
              </a:extLst>
            </p:cNvPr>
            <p:cNvSpPr/>
            <p:nvPr/>
          </p:nvSpPr>
          <p:spPr>
            <a:xfrm>
              <a:off x="6982237" y="5096671"/>
              <a:ext cx="1206451" cy="417600"/>
            </a:xfrm>
            <a:prstGeom prst="triangle">
              <a:avLst>
                <a:gd name="adj" fmla="val 6892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D06835D0-0899-46A5-B712-9C79C033C5E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>
              <a:off x="6982237" y="4515659"/>
              <a:ext cx="715170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xmlns="" id="{F313FA0A-522D-4EC3-A981-BF94E3BBC903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>
              <a:off x="7697406" y="4515659"/>
              <a:ext cx="491282" cy="9986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xmlns="" id="{6B48BCE9-EAA9-48F0-AD45-3CE2498B625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697406" y="4515659"/>
              <a:ext cx="116377" cy="581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Shape 177">
              <a:extLst>
                <a:ext uri="{FF2B5EF4-FFF2-40B4-BE49-F238E27FC236}">
                  <a16:creationId xmlns:a16="http://schemas.microsoft.com/office/drawing/2014/main" xmlns="" id="{3F94BA3C-35C6-4C79-825D-DF33A53ECF6B}"/>
                </a:ext>
              </a:extLst>
            </p:cNvPr>
            <p:cNvSpPr txBox="1"/>
            <p:nvPr/>
          </p:nvSpPr>
          <p:spPr>
            <a:xfrm>
              <a:off x="7839567" y="5521470"/>
              <a:ext cx="1206450" cy="417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61" name="Shape 179">
              <a:extLst>
                <a:ext uri="{FF2B5EF4-FFF2-40B4-BE49-F238E27FC236}">
                  <a16:creationId xmlns:a16="http://schemas.microsoft.com/office/drawing/2014/main" xmlns="" id="{61D0CBE5-A953-4E51-9A36-AC2F6879D9EE}"/>
                </a:ext>
              </a:extLst>
            </p:cNvPr>
            <p:cNvSpPr txBox="1"/>
            <p:nvPr/>
          </p:nvSpPr>
          <p:spPr>
            <a:xfrm>
              <a:off x="6328834" y="5521470"/>
              <a:ext cx="979200" cy="27382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Shape 180">
              <a:extLst>
                <a:ext uri="{FF2B5EF4-FFF2-40B4-BE49-F238E27FC236}">
                  <a16:creationId xmlns:a16="http://schemas.microsoft.com/office/drawing/2014/main" xmlns="" id="{57DE5B5D-A2B7-448C-A722-34854B3E8906}"/>
                </a:ext>
              </a:extLst>
            </p:cNvPr>
            <p:cNvSpPr txBox="1"/>
            <p:nvPr/>
          </p:nvSpPr>
          <p:spPr>
            <a:xfrm>
              <a:off x="7009092" y="4927642"/>
              <a:ext cx="1433700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(3, 5, 0)</a:t>
              </a:r>
            </a:p>
          </p:txBody>
        </p:sp>
        <p:sp>
          <p:nvSpPr>
            <p:cNvPr id="32" name="Shape 176">
              <a:extLst>
                <a:ext uri="{FF2B5EF4-FFF2-40B4-BE49-F238E27FC236}">
                  <a16:creationId xmlns:a16="http://schemas.microsoft.com/office/drawing/2014/main" xmlns="" id="{D1C90CC7-DDEB-462F-9253-228767063E92}"/>
                </a:ext>
              </a:extLst>
            </p:cNvPr>
            <p:cNvSpPr txBox="1"/>
            <p:nvPr/>
          </p:nvSpPr>
          <p:spPr>
            <a:xfrm>
              <a:off x="7140147" y="4207992"/>
              <a:ext cx="1157175" cy="33165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-3)</a:t>
              </a: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xmlns="" id="{4AA5A3B8-50F8-4581-B84C-5C64A22E054B}"/>
              </a:ext>
            </a:extLst>
          </p:cNvPr>
          <p:cNvGrpSpPr/>
          <p:nvPr/>
        </p:nvGrpSpPr>
        <p:grpSpPr>
          <a:xfrm>
            <a:off x="415008" y="3051766"/>
            <a:ext cx="5440935" cy="2862552"/>
            <a:chOff x="357546" y="3168167"/>
            <a:chExt cx="5440935" cy="2862552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xmlns="" id="{F2059434-D6BD-4A99-8A2A-DA18487CEE49}"/>
                </a:ext>
              </a:extLst>
            </p:cNvPr>
            <p:cNvGrpSpPr/>
            <p:nvPr/>
          </p:nvGrpSpPr>
          <p:grpSpPr>
            <a:xfrm>
              <a:off x="3349927" y="3582165"/>
              <a:ext cx="2448554" cy="2448554"/>
              <a:chOff x="3803281" y="3392097"/>
              <a:chExt cx="2448554" cy="2448554"/>
            </a:xfrm>
          </p:grpSpPr>
          <p:pic>
            <p:nvPicPr>
              <p:cNvPr id="34" name="圖片 2">
                <a:extLst>
                  <a:ext uri="{FF2B5EF4-FFF2-40B4-BE49-F238E27FC236}">
                    <a16:creationId xmlns:a16="http://schemas.microsoft.com/office/drawing/2014/main" xmlns="" id="{1CCCF6BF-47AB-442D-8473-8E5FAF6B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3281" y="3392097"/>
                <a:ext cx="2448554" cy="2448554"/>
              </a:xfrm>
              <a:prstGeom prst="rect">
                <a:avLst/>
              </a:prstGeom>
            </p:spPr>
          </p:pic>
          <p:grpSp>
            <p:nvGrpSpPr>
              <p:cNvPr id="77" name="群組 3">
                <a:extLst>
                  <a:ext uri="{FF2B5EF4-FFF2-40B4-BE49-F238E27FC236}">
                    <a16:creationId xmlns:a16="http://schemas.microsoft.com/office/drawing/2014/main" xmlns="" id="{509A9767-1C9F-4079-BDD8-6787654F7982}"/>
                  </a:ext>
                </a:extLst>
              </p:cNvPr>
              <p:cNvGrpSpPr/>
              <p:nvPr/>
            </p:nvGrpSpPr>
            <p:grpSpPr>
              <a:xfrm>
                <a:off x="5139862" y="3496536"/>
                <a:ext cx="1007201" cy="1539228"/>
                <a:chOff x="6829696" y="3327240"/>
                <a:chExt cx="1007201" cy="1036270"/>
              </a:xfrm>
            </p:grpSpPr>
            <p:sp>
              <p:nvSpPr>
                <p:cNvPr id="78" name="橢圓 61">
                  <a:extLst>
                    <a:ext uri="{FF2B5EF4-FFF2-40B4-BE49-F238E27FC236}">
                      <a16:creationId xmlns:a16="http://schemas.microsoft.com/office/drawing/2014/main" xmlns="" id="{65E1CAC3-7F26-4760-9629-D1745AEE55A2}"/>
                    </a:ext>
                  </a:extLst>
                </p:cNvPr>
                <p:cNvSpPr/>
                <p:nvPr/>
              </p:nvSpPr>
              <p:spPr>
                <a:xfrm>
                  <a:off x="6829696" y="4295647"/>
                  <a:ext cx="99650" cy="6786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cxnSp>
              <p:nvCxnSpPr>
                <p:cNvPr id="79" name="直線單箭頭接點 62">
                  <a:extLst>
                    <a:ext uri="{FF2B5EF4-FFF2-40B4-BE49-F238E27FC236}">
                      <a16:creationId xmlns:a16="http://schemas.microsoft.com/office/drawing/2014/main" xmlns="" id="{AE0E7594-2B4F-4990-A723-97DE8B37E501}"/>
                    </a:ext>
                  </a:extLst>
                </p:cNvPr>
                <p:cNvCxnSpPr>
                  <a:cxnSpLocks/>
                  <a:stCxn id="78" idx="0"/>
                  <a:endCxn id="80" idx="2"/>
                </p:cNvCxnSpPr>
                <p:nvPr/>
              </p:nvCxnSpPr>
              <p:spPr>
                <a:xfrm flipV="1">
                  <a:off x="6879521" y="3555168"/>
                  <a:ext cx="567686" cy="7404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字方塊 63">
                  <a:extLst>
                    <a:ext uri="{FF2B5EF4-FFF2-40B4-BE49-F238E27FC236}">
                      <a16:creationId xmlns:a16="http://schemas.microsoft.com/office/drawing/2014/main" xmlns="" id="{C415114D-2FB9-4D3F-8025-AE041E2E6F59}"/>
                    </a:ext>
                  </a:extLst>
                </p:cNvPr>
                <p:cNvSpPr txBox="1"/>
                <p:nvPr/>
              </p:nvSpPr>
              <p:spPr>
                <a:xfrm>
                  <a:off x="7057516" y="3327240"/>
                  <a:ext cx="779381" cy="227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(</a:t>
                  </a:r>
                  <a:r>
                    <a:rPr lang="en-US" altLang="zh-TW" sz="1600" b="1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3</a:t>
                  </a:r>
                  <a:r>
                    <a:rPr kumimoji="0" lang="en-US" altLang="zh-TW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Arial"/>
                      <a:cs typeface="Arial"/>
                      <a:sym typeface="Arial"/>
                    </a:rPr>
                    <a:t>,3,0)</a:t>
                  </a:r>
                  <a:endParaRPr kumimoji="0" lang="zh-TW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2" name="图片 111" descr="图片包含 室内, 物体, 装饰, 镜子&#10;&#10;描述已自动生成">
              <a:extLst>
                <a:ext uri="{FF2B5EF4-FFF2-40B4-BE49-F238E27FC236}">
                  <a16:creationId xmlns:a16="http://schemas.microsoft.com/office/drawing/2014/main" xmlns="" id="{7EA0D789-EFBC-46BF-B90B-E0C6A397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0" y="3582165"/>
              <a:ext cx="2448000" cy="2448000"/>
            </a:xfrm>
            <a:prstGeom prst="rect">
              <a:avLst/>
            </a:prstGeom>
          </p:spPr>
        </p:pic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xmlns="" id="{DF98563C-F6A3-4153-97DB-E1BA54B1EF49}"/>
                </a:ext>
              </a:extLst>
            </p:cNvPr>
            <p:cNvSpPr txBox="1"/>
            <p:nvPr/>
          </p:nvSpPr>
          <p:spPr>
            <a:xfrm>
              <a:off x="357546" y="3168167"/>
              <a:ext cx="81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Demo:</a:t>
              </a:r>
              <a:endParaRPr lang="zh-CN" altLang="en-US" dirty="0"/>
            </a:p>
          </p:txBody>
        </p:sp>
      </p:grpSp>
      <p:sp>
        <p:nvSpPr>
          <p:cNvPr id="120" name="Rectangle 1">
            <a:extLst>
              <a:ext uri="{FF2B5EF4-FFF2-40B4-BE49-F238E27FC236}">
                <a16:creationId xmlns:a16="http://schemas.microsoft.com/office/drawing/2014/main" xmlns="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577" y="2351831"/>
            <a:ext cx="2428067" cy="6999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rgbClr val="000000"/>
                </a:solidFill>
                <a:latin typeface="Monaco" panose="020B0509030404040204" pitchFamily="49" charset="0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v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::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calibrateCamera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()</a:t>
            </a:r>
            <a:endParaRPr lang="en-US" altLang="zh-CN" sz="1400" dirty="0">
              <a:solidFill>
                <a:srgbClr val="000000"/>
              </a:solidFill>
              <a:latin typeface="Monaco" panose="020B050903040404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cv::projectPoints()</a:t>
            </a:r>
          </a:p>
        </p:txBody>
      </p:sp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altLang="zh-TW" sz="2800" b="1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Stereo Disparity Map		 </a:t>
            </a:r>
            <a:r>
              <a:rPr lang="en-US" sz="1800" dirty="0"/>
              <a:t>(</a:t>
            </a:r>
            <a:r>
              <a:rPr lang="en-US" sz="1800" dirty="0" err="1"/>
              <a:t>出題：Mark</a:t>
            </a:r>
            <a:r>
              <a:rPr lang="en-US" sz="1800" dirty="0"/>
              <a:t>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  <a:endParaRPr dirty="0"/>
          </a:p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1191753" y="529821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  <a:endParaRPr/>
          </a:p>
        </p:txBody>
      </p:sp>
      <p:sp>
        <p:nvSpPr>
          <p:cNvPr id="142" name="Google Shape;142;p9"/>
          <p:cNvSpPr txBox="1"/>
          <p:nvPr/>
        </p:nvSpPr>
        <p:spPr>
          <a:xfrm>
            <a:off x="2022978" y="50367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imL.png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5500120" y="5302157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6264858" y="5023942"/>
            <a:ext cx="6880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imR.png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室內, 桌, 架子, 坐 的圖片&#10;&#10;自動產生的描述">
            <a:extLst>
              <a:ext uri="{FF2B5EF4-FFF2-40B4-BE49-F238E27FC236}">
                <a16:creationId xmlns:a16="http://schemas.microsoft.com/office/drawing/2014/main" xmlns="" id="{04389E84-AA66-4DD0-B257-AE5A8AE23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2" y="2868879"/>
            <a:ext cx="2857500" cy="2143125"/>
          </a:xfrm>
          <a:prstGeom prst="rect">
            <a:avLst/>
          </a:prstGeom>
        </p:spPr>
      </p:pic>
      <p:pic>
        <p:nvPicPr>
          <p:cNvPr id="5" name="圖片 4" descr="一張含有 室內, 桌, 坐, 男人 的圖片&#10;&#10;自動產生的描述">
            <a:extLst>
              <a:ext uri="{FF2B5EF4-FFF2-40B4-BE49-F238E27FC236}">
                <a16:creationId xmlns:a16="http://schemas.microsoft.com/office/drawing/2014/main" xmlns="" id="{9A2D11A9-2D26-4BF1-B075-BB53F87F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54" y="286887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Guides:</a:t>
            </a:r>
            <a:endParaRPr dirty="0"/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(1) Window Size: Must be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odd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within the range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[5, 255]</a:t>
            </a:r>
            <a:endParaRPr dirty="0">
              <a:solidFill>
                <a:srgbClr val="FF0000"/>
              </a:solidFill>
            </a:endParaRPr>
          </a:p>
          <a:p>
            <a:pPr marL="198834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(2) Search range and direction:</a:t>
            </a: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Disparity range:</a:t>
            </a:r>
            <a:endParaRPr lang="en-US" dirty="0"/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divisible by 16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31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Map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disparity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gray value range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0~255 for the purpose of visualization.</a:t>
            </a:r>
          </a:p>
          <a:p>
            <a:pPr marL="1079500" lvl="4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/>
              <a:buChar char="•"/>
            </a:pPr>
            <a:endParaRPr dirty="0"/>
          </a:p>
          <a:p>
            <a:pPr marL="895350" lvl="2" indent="-1825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If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 image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img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), then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search direction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right image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will go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from the right to left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direction.</a:t>
            </a:r>
            <a:br>
              <a:rPr lang="en-US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Char char="❑"/>
            </a:pPr>
            <a:r>
              <a:rPr lang="en-US" sz="2000" dirty="0"/>
              <a:t>Hint: </a:t>
            </a:r>
            <a:r>
              <a:rPr lang="en-US" sz="2000" b="0" i="0" u="none" strike="noStrike" cap="none" dirty="0" err="1">
                <a:solidFill>
                  <a:schemeClr val="dk1"/>
                </a:solidFill>
              </a:rPr>
              <a:t>OpenCV</a:t>
            </a:r>
            <a:r>
              <a:rPr lang="en-US" sz="2000" b="0" i="0" u="none" strike="noStrike" cap="none" dirty="0">
                <a:solidFill>
                  <a:schemeClr val="dk1"/>
                </a:solidFill>
              </a:rPr>
              <a:t> Textbook Chapter 12 (P.451)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None/>
            </a:pPr>
            <a:r>
              <a:rPr lang="en-US" dirty="0"/>
              <a:t>	</a:t>
            </a:r>
            <a:r>
              <a:rPr lang="en-US" dirty="0" err="1"/>
              <a:t>StereoBM</a:t>
            </a:r>
            <a:r>
              <a:rPr lang="en-US" dirty="0"/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7303795" y="6250141"/>
            <a:ext cx="692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949054" marR="0" lvl="0" indent="-1949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3.1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TW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%) Disparity Map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黑暗, 光, 小, 相片 的圖片&#10;&#10;自動產生的描述">
            <a:extLst>
              <a:ext uri="{FF2B5EF4-FFF2-40B4-BE49-F238E27FC236}">
                <a16:creationId xmlns:a16="http://schemas.microsoft.com/office/drawing/2014/main" xmlns="" id="{4F971B05-FA86-465D-8640-0FDF0BF6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94" y="4108419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34975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❑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for the third question: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2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r="1333" b="49718"/>
          <a:stretch/>
        </p:blipFill>
        <p:spPr>
          <a:xfrm>
            <a:off x="2249354" y="2143732"/>
            <a:ext cx="4118496" cy="2238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2488677" y="222472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17770" y="3078464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037003" y="3861246"/>
            <a:ext cx="67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4.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48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62613" y="400542"/>
            <a:ext cx="9070825" cy="498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</a:t>
            </a:r>
            <a:r>
              <a:rPr lang="en-US" dirty="0" smtClean="0"/>
              <a:t>4.1</a:t>
            </a:r>
            <a:r>
              <a:rPr lang="en-US" dirty="0"/>
              <a:t>) </a:t>
            </a:r>
            <a:r>
              <a:rPr lang="en-US" dirty="0" smtClean="0"/>
              <a:t>(10%) </a:t>
            </a:r>
            <a:r>
              <a:rPr lang="en-US" dirty="0"/>
              <a:t>Click button </a:t>
            </a:r>
            <a:r>
              <a:rPr lang="en-US" dirty="0" smtClean="0"/>
              <a:t>“4.1 </a:t>
            </a:r>
            <a:r>
              <a:rPr lang="en-US" dirty="0" err="1"/>
              <a:t>Keypoints</a:t>
            </a:r>
            <a:r>
              <a:rPr lang="en-US" dirty="0"/>
              <a:t>” to </a:t>
            </a:r>
            <a:r>
              <a:rPr lang="en-US" dirty="0">
                <a:solidFill>
                  <a:srgbClr val="FF0000"/>
                </a:solidFill>
              </a:rPr>
              <a:t>show: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6 feature points on each </a:t>
            </a:r>
            <a:r>
              <a:rPr lang="en-US" dirty="0">
                <a:solidFill>
                  <a:schemeClr val="dk1"/>
                </a:solidFill>
              </a:rPr>
              <a:t>Aerial1</a:t>
            </a:r>
            <a:r>
              <a:rPr lang="en-US" dirty="0"/>
              <a:t>.jpg 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Aerial2</a:t>
            </a:r>
            <a:r>
              <a:rPr lang="en-US" dirty="0"/>
              <a:t>.jpg</a:t>
            </a:r>
            <a:endParaRPr dirty="0"/>
          </a:p>
          <a:p>
            <a:pPr marL="1524000" lvl="1" indent="-177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dk1"/>
                </a:solidFill>
              </a:rPr>
              <a:t>as FeatureAerial1.jpg and FeatureAerial2.jpg</a:t>
            </a:r>
            <a:r>
              <a:rPr lang="en-US" dirty="0"/>
              <a:t> as figure 1: </a:t>
            </a:r>
            <a:endParaRPr dirty="0"/>
          </a:p>
        </p:txBody>
      </p:sp>
      <p:sp>
        <p:nvSpPr>
          <p:cNvPr id="204" name="Google Shape;204;p33"/>
          <p:cNvSpPr txBox="1"/>
          <p:nvPr/>
        </p:nvSpPr>
        <p:spPr>
          <a:xfrm>
            <a:off x="722201" y="6211250"/>
            <a:ext cx="16667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FeatureAerial1.jpg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844390" y="6180891"/>
            <a:ext cx="16962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FeatureAerial2.jpg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183005" y="6488668"/>
            <a:ext cx="6122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31607" y="6253570"/>
            <a:ext cx="44127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1. Feature points on two images.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3" descr="一張含有 填滿, 黑色, 白色, 城市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204" y="1471786"/>
            <a:ext cx="3701060" cy="468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 descr="一張含有 建築物, 項目, 填滿, 相片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4165" y="1462632"/>
            <a:ext cx="3701060" cy="4687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25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Q: </a:t>
            </a:r>
            <a:r>
              <a:rPr lang="en-US" dirty="0" smtClean="0"/>
              <a:t>4.2</a:t>
            </a:r>
            <a:r>
              <a:rPr lang="en-US" dirty="0"/>
              <a:t>) </a:t>
            </a:r>
            <a:r>
              <a:rPr lang="en-US" dirty="0" smtClean="0"/>
              <a:t>(10</a:t>
            </a:r>
            <a:r>
              <a:rPr lang="en-US" dirty="0"/>
              <a:t>%) Click button </a:t>
            </a:r>
            <a:r>
              <a:rPr lang="en-US" dirty="0" smtClean="0"/>
              <a:t>“4.2 </a:t>
            </a:r>
            <a:r>
              <a:rPr lang="en-US" dirty="0"/>
              <a:t>Matched </a:t>
            </a:r>
            <a:r>
              <a:rPr lang="en-US" dirty="0" err="1"/>
              <a:t>Keypoints</a:t>
            </a:r>
            <a:r>
              <a:rPr lang="en-US" dirty="0"/>
              <a:t>”, </a:t>
            </a:r>
            <a:endParaRPr dirty="0"/>
          </a:p>
          <a:p>
            <a:pPr marL="1524000" lvl="1" indent="-17621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draw the matched feature points between two images from 6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r>
              <a:rPr lang="en-US" dirty="0">
                <a:solidFill>
                  <a:srgbClr val="FF0000"/>
                </a:solidFill>
              </a:rPr>
              <a:t> pairs obtained in Q: </a:t>
            </a:r>
            <a:r>
              <a:rPr lang="en-US" dirty="0" smtClean="0">
                <a:solidFill>
                  <a:srgbClr val="FF0000"/>
                </a:solidFill>
              </a:rPr>
              <a:t>4.1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and show the results as Figure 2: </a:t>
            </a:r>
            <a:endParaRPr dirty="0"/>
          </a:p>
        </p:txBody>
      </p:sp>
      <p:sp>
        <p:nvSpPr>
          <p:cNvPr id="216" name="Google Shape;216;p34"/>
          <p:cNvSpPr txBox="1"/>
          <p:nvPr/>
        </p:nvSpPr>
        <p:spPr>
          <a:xfrm>
            <a:off x="3210954" y="5500372"/>
            <a:ext cx="1919416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Aerial1.jpg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5892773" y="5513368"/>
            <a:ext cx="1622854" cy="3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Aerial2.jpg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 : (ref. : opencv2refman_2.4.7.pdf) ref. p663 ~ p670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2. Feature points and their corresponding points.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 smtClean="0">
                <a:latin typeface="Arial"/>
                <a:ea typeface="Arial"/>
                <a:cs typeface="Arial"/>
                <a:sym typeface="Arial"/>
              </a:rPr>
              <a:t>. (20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%) SIFT                                </a:t>
            </a:r>
            <a:r>
              <a:rPr lang="en-US" sz="1800" dirty="0"/>
              <a:t>(</a:t>
            </a:r>
            <a:r>
              <a:rPr lang="en-US" sz="1800" dirty="0" err="1"/>
              <a:t>出題</a:t>
            </a:r>
            <a:r>
              <a:rPr lang="en-US" sz="1800" dirty="0" smtClean="0"/>
              <a:t>：)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4" descr="一張含有 建築物, 掛, 商店, 填滿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538" y="1897174"/>
            <a:ext cx="5468089" cy="36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7" y="2379243"/>
            <a:ext cx="2290994" cy="17792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0175" y="2380696"/>
            <a:ext cx="2480175" cy="15216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34"/>
          <p:cNvSpPr/>
          <p:nvPr/>
        </p:nvSpPr>
        <p:spPr>
          <a:xfrm rot="6740020">
            <a:off x="2619632" y="3708190"/>
            <a:ext cx="205946" cy="51458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 rot="-7170166">
            <a:off x="5819117" y="3398199"/>
            <a:ext cx="245478" cy="9077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xmlns="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xmlns="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64667" y="2082800"/>
            <a:ext cx="465749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b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(Build it your self, do not use architecture provided by ML framework)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3" y="2974861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ship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airplane                            …         </a:t>
            </a:r>
          </a:p>
          <a:p>
            <a:endParaRPr lang="zh-TW" altLang="en-US" sz="1100" dirty="0"/>
          </a:p>
        </p:txBody>
      </p:sp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5" y="4590061"/>
            <a:ext cx="2685084" cy="14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55" y="4590061"/>
            <a:ext cx="2753412" cy="161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肘形接點 5"/>
          <p:cNvCxnSpPr>
            <a:stCxn id="1026" idx="2"/>
            <a:endCxn id="1027" idx="0"/>
          </p:cNvCxnSpPr>
          <p:nvPr/>
        </p:nvCxnSpPr>
        <p:spPr>
          <a:xfrm rot="5400000" flipH="1" flipV="1">
            <a:off x="2544886" y="3679362"/>
            <a:ext cx="1459676" cy="3281074"/>
          </a:xfrm>
          <a:prstGeom prst="bentConnector5">
            <a:avLst>
              <a:gd name="adj1" fmla="val -15661"/>
              <a:gd name="adj2" fmla="val 49479"/>
              <a:gd name="adj3" fmla="val 1156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075941" y="5159551"/>
            <a:ext cx="397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than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 (you only need to show the screenshot image ,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train in homework UI)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xmlns="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22" y="1441156"/>
            <a:ext cx="2650458" cy="19878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6" y="4835621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28" y="4788673"/>
            <a:ext cx="1930114" cy="19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247" y="4602211"/>
            <a:ext cx="2906184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=""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</a:t>
            </a:r>
            <a:r>
              <a:rPr lang="en-US" dirty="0" smtClean="0"/>
              <a:t>=&gt;</a:t>
            </a:r>
            <a:r>
              <a:rPr lang="en-US" dirty="0" smtClean="0">
                <a:solidFill>
                  <a:srgbClr val="FF0000"/>
                </a:solidFill>
              </a:rPr>
              <a:t>Midnight 23:59:59 on </a:t>
            </a:r>
            <a:r>
              <a:rPr lang="en-US" dirty="0" smtClean="0">
                <a:solidFill>
                  <a:srgbClr val="FF0000"/>
                </a:solidFill>
              </a:rPr>
              <a:t>2020/11/04 (Wed.)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</a:t>
            </a:r>
            <a:r>
              <a:rPr lang="en-US" dirty="0" smtClean="0">
                <a:solidFill>
                  <a:srgbClr val="0070C0"/>
                </a:solidFill>
              </a:rPr>
              <a:t>Upload/Homework/Hw1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cvdl2020 	Password: cvdl2020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</a:t>
            </a:r>
            <a:r>
              <a:rPr lang="en-US" dirty="0" smtClean="0"/>
              <a:t>_V1.rar</a:t>
            </a:r>
            <a:endParaRPr lang="en-US" dirty="0"/>
          </a:p>
          <a:p>
            <a:pPr lvl="5" indent="-185738"/>
            <a:r>
              <a:rPr lang="en-US" dirty="0"/>
              <a:t>If you want to update your file, you should update your version to be </a:t>
            </a:r>
            <a:r>
              <a:rPr lang="en-US" dirty="0" smtClean="0"/>
              <a:t>V2</a:t>
            </a:r>
            <a:r>
              <a:rPr lang="en-US" dirty="0"/>
              <a:t>, ex: Hw1_F71234567_林小明</a:t>
            </a:r>
            <a:r>
              <a:rPr lang="en-US" dirty="0" smtClean="0"/>
              <a:t>_V2.rar</a:t>
            </a:r>
            <a:endParaRPr lang="en-US" dirty="0"/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=""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3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-</a:t>
            </a:r>
            <a:r>
              <a:rPr lang="en-US" altLang="zh-TW" dirty="0" err="1"/>
              <a:t>contrib</a:t>
            </a:r>
            <a:r>
              <a:rPr lang="en-US" altLang="zh-TW" dirty="0"/>
              <a:t>-python (3.4.2.17)</a:t>
            </a:r>
          </a:p>
          <a:p>
            <a:pPr lvl="1"/>
            <a:r>
              <a:rPr lang="en-US" altLang="zh-TW" dirty="0"/>
              <a:t>Matplotlib 3.1.1</a:t>
            </a:r>
          </a:p>
          <a:p>
            <a:pPr lvl="1"/>
            <a:r>
              <a:rPr lang="en-US" altLang="zh-TW" dirty="0"/>
              <a:t>UI framework: pyqt5 (5.15.1)</a:t>
            </a:r>
          </a:p>
          <a:p>
            <a:endParaRPr lang="en-US" dirty="0"/>
          </a:p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4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5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6922" y="428526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1800" dirty="0"/>
              <a:t>1. </a:t>
            </a:r>
            <a:r>
              <a:rPr lang="en-US" altLang="zh-TW" sz="1800" dirty="0">
                <a:solidFill>
                  <a:srgbClr val="FF0000"/>
                </a:solidFill>
              </a:rPr>
              <a:t>(20%, </a:t>
            </a:r>
            <a:r>
              <a:rPr lang="en-US" altLang="zh-TW" sz="1800" dirty="0">
                <a:solidFill>
                  <a:schemeClr val="tx1"/>
                </a:solidFill>
              </a:rPr>
              <a:t>reference</a:t>
            </a:r>
            <a:r>
              <a:rPr lang="en-US" altLang="zh-TW" sz="1800" dirty="0">
                <a:solidFill>
                  <a:srgbClr val="FF0000"/>
                </a:solidFill>
              </a:rPr>
              <a:t>) </a:t>
            </a:r>
            <a:r>
              <a:rPr lang="en-US" altLang="zh-TW" sz="1800" dirty="0"/>
              <a:t>Camera Calibration </a:t>
            </a:r>
            <a:r>
              <a:rPr lang="zh-TW" altLang="en-US" sz="1800" dirty="0"/>
              <a:t>  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1.1 Corner detection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1.2 Find the intrinsic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1.3 Find the extrinsic matrix (5%)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/>
              <a:t>1.4 Find the distortion matrix (5%) 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2.</a:t>
            </a:r>
            <a:r>
              <a:rPr lang="zh-TW" altLang="en-US" dirty="0">
                <a:latin typeface="+mj-lt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Augmented Reality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Oran</a:t>
            </a:r>
            <a:r>
              <a:rPr lang="en-US" altLang="zh-TW" dirty="0"/>
              <a:t>)</a:t>
            </a: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3.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>
                <a:latin typeface="+mj-lt"/>
              </a:rPr>
              <a:t>Stereo Disparity Map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Mark</a:t>
            </a:r>
            <a:r>
              <a:rPr lang="en-US" altLang="zh-TW" dirty="0"/>
              <a:t>)</a:t>
            </a: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>
                <a:latin typeface="+mj-lt"/>
              </a:rPr>
              <a:t>4.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(20%)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SIFT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   						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Brian</a:t>
            </a:r>
            <a:r>
              <a:rPr lang="en-US" altLang="zh-TW" dirty="0" smtClean="0"/>
              <a:t>)</a:t>
            </a:r>
            <a:endParaRPr lang="en-US" altLang="zh-TW" dirty="0" smtClean="0">
              <a:solidFill>
                <a:srgbClr val="FF0000"/>
              </a:solidFill>
              <a:latin typeface="+mj-lt"/>
            </a:endParaRP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	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4.1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Show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(10%)  </a:t>
            </a:r>
          </a:p>
          <a:p>
            <a:pPr marL="442913" lvl="1" indent="-26670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4.2 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Show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matching </a:t>
            </a:r>
            <a:r>
              <a:rPr lang="en-US" altLang="zh-TW" dirty="0" err="1">
                <a:solidFill>
                  <a:schemeClr val="tx1"/>
                </a:solidFill>
                <a:latin typeface="+mj-lt"/>
              </a:rPr>
              <a:t>keypoints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(10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%)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altLang="zh-TW" dirty="0">
                <a:latin typeface="+mj-lt"/>
              </a:rPr>
              <a:t>			</a:t>
            </a:r>
            <a:endParaRPr lang="en-US" altLang="zh-TW" dirty="0" smtClean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Training Cifar10 Classifier Using VGG16</a:t>
            </a: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76213" lvl="1" indent="0">
              <a:lnSpc>
                <a:spcPct val="100000"/>
              </a:lnSpc>
              <a:buNone/>
            </a:pPr>
            <a:endParaRPr lang="en-US" altLang="zh-TW" dirty="0">
              <a:latin typeface="+mj-lt"/>
            </a:endParaRPr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sz="1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13928A0-A2DD-4C84-9346-D55225D5C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2" y="4306051"/>
            <a:ext cx="6892962" cy="24939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D9F8DB7A-BAD1-49AF-B28F-839E3FD27B74}"/>
              </a:ext>
            </a:extLst>
          </p:cNvPr>
          <p:cNvSpPr txBox="1"/>
          <p:nvPr/>
        </p:nvSpPr>
        <p:spPr>
          <a:xfrm>
            <a:off x="0" y="4306051"/>
            <a:ext cx="293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6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</a:t>
            </a:r>
            <a:r>
              <a:rPr lang="en-US" sz="2800" b="1"/>
              <a:t>. </a:t>
            </a:r>
            <a:r>
              <a:rPr lang="en-US" altLang="zh-TW" b="1">
                <a:ea typeface="Arial"/>
                <a:cs typeface="Arial"/>
                <a:sym typeface="Arial"/>
              </a:rPr>
              <a:t>(20%) </a:t>
            </a:r>
            <a:r>
              <a:rPr lang="en-US" sz="2800" b="1"/>
              <a:t>Camera </a:t>
            </a:r>
            <a:r>
              <a:rPr lang="en-US" sz="2800" b="1" dirty="0"/>
              <a:t>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Max)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1.1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Corner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1.2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1.3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1.4 (5%)</a:t>
            </a:r>
            <a:r>
              <a:rPr lang="zh-TW" altLang="en-US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xmlns="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4B595FA-C439-4425-A77A-F643059B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40" y="2726958"/>
            <a:ext cx="5743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38F6E0C3-205F-4661-A549-11AB61B53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2737" r="1893" b="3552"/>
          <a:stretch/>
        </p:blipFill>
        <p:spPr>
          <a:xfrm>
            <a:off x="230216" y="3208841"/>
            <a:ext cx="4502211" cy="2805718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xmlns="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66640F2-0FCF-4486-8D32-8483D6227A2F}"/>
              </a:ext>
            </a:extLst>
          </p:cNvPr>
          <p:cNvSpPr/>
          <p:nvPr/>
        </p:nvSpPr>
        <p:spPr>
          <a:xfrm>
            <a:off x="747534" y="3872392"/>
            <a:ext cx="1479851" cy="4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4930379" y="3155662"/>
            <a:ext cx="4102808" cy="2912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8846F84-E8E9-46A2-BD3F-44F7C5039A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672808" y="4180298"/>
            <a:ext cx="4075899" cy="2540046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201508FB-8621-410E-89E8-1EB1520D9B3F}"/>
              </a:ext>
            </a:extLst>
          </p:cNvPr>
          <p:cNvSpPr/>
          <p:nvPr/>
        </p:nvSpPr>
        <p:spPr>
          <a:xfrm>
            <a:off x="3143233" y="5274808"/>
            <a:ext cx="1339725" cy="382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764A3CA8-CDB2-4870-8DD0-BE99C772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94" t="24606" r="7833" b="26610"/>
          <a:stretch/>
        </p:blipFill>
        <p:spPr>
          <a:xfrm>
            <a:off x="5723911" y="4285597"/>
            <a:ext cx="2987864" cy="2146832"/>
          </a:xfrm>
          <a:prstGeom prst="rect">
            <a:avLst/>
          </a:prstGeom>
        </p:spPr>
      </p:pic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5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AE7F71D5-D94C-48A6-8D77-62590763721A}"/>
              </a:ext>
            </a:extLst>
          </p:cNvPr>
          <p:cNvSpPr/>
          <p:nvPr/>
        </p:nvSpPr>
        <p:spPr>
          <a:xfrm>
            <a:off x="6316615" y="5146003"/>
            <a:ext cx="920431" cy="33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88E7768-5B8C-40B7-BBE7-1F008FBDA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" t="2737" r="1893" b="3552"/>
          <a:stretch/>
        </p:blipFill>
        <p:spPr>
          <a:xfrm>
            <a:off x="2126936" y="3638766"/>
            <a:ext cx="4947192" cy="3083024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E53786F-B48B-4764-8B01-2F0FEA1F095C}"/>
              </a:ext>
            </a:extLst>
          </p:cNvPr>
          <p:cNvSpPr/>
          <p:nvPr/>
        </p:nvSpPr>
        <p:spPr>
          <a:xfrm>
            <a:off x="2707799" y="5588175"/>
            <a:ext cx="1626114" cy="422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1024</Words>
  <Application>Microsoft Office PowerPoint</Application>
  <PresentationFormat>如螢幕大小 (4:3)</PresentationFormat>
  <Paragraphs>235</Paragraphs>
  <Slides>18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Monaco</vt:lpstr>
      <vt:lpstr>Noto Sans Symbols</vt:lpstr>
      <vt:lpstr>宋体</vt:lpstr>
      <vt:lpstr>新細明體</vt:lpstr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1. (20%) Camera Calibration       (出題：Max)</vt:lpstr>
      <vt:lpstr>1.1 Corner Detection </vt:lpstr>
      <vt:lpstr>1.2 Find the Intrinsic Matrix </vt:lpstr>
      <vt:lpstr>1.3 Find the Extrinsic Matrix </vt:lpstr>
      <vt:lpstr>1.4 Find the Distortion Matrix </vt:lpstr>
      <vt:lpstr>2. (20%) Augmented Reality         (出題：Oran)</vt:lpstr>
      <vt:lpstr>3. (20%) Stereo Disparity Map   (出題：Mark)</vt:lpstr>
      <vt:lpstr>PowerPoint 簡報</vt:lpstr>
      <vt:lpstr>4. (20%) SIFT                                (出題：)</vt:lpstr>
      <vt:lpstr>4. (20%) SIFT                                (出題：)</vt:lpstr>
      <vt:lpstr>4. (20%) SIFT                                (出題：)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jjlien</cp:lastModifiedBy>
  <cp:revision>508</cp:revision>
  <dcterms:modified xsi:type="dcterms:W3CDTF">2020-10-15T00:15:31Z</dcterms:modified>
</cp:coreProperties>
</file>